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embeddedFontLst>
    <p:embeddedFont>
      <p:font typeface="Helvetica Neue" panose="02000503000000020004" pitchFamily="2" charset="0"/>
      <p:regular r:id="rId6"/>
      <p:bold r:id="rId7"/>
      <p:italic r:id="rId8"/>
      <p:boldItalic r:id="rId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4" roundtripDataSignature="AMtx7mhom0E/QvdyGs+epBJixC2vjUc5h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67"/>
  </p:normalViewPr>
  <p:slideViewPr>
    <p:cSldViewPr snapToGrid="0">
      <p:cViewPr varScale="1">
        <p:scale>
          <a:sx n="97" d="100"/>
          <a:sy n="97" d="100"/>
        </p:scale>
        <p:origin x="256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5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5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3" name="Google Shape;73;p16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4" name="Google Shape;74;p16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16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9" name="Google Shape;79;p17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0" name="Google Shape;80;p17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7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5" name="Google Shape;85;p18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6" name="Google Shape;86;p18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8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8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19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1" name="Google Shape;91;p19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2" name="Google Shape;92;p19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3" name="Google Shape;93;p1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9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20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8" name="Google Shape;98;p20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20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0" name="Google Shape;100;p2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0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1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07" name="Google Shape;107;p21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8" name="Google Shape;108;p21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9" name="Google Shape;109;p21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22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2" name="Google Shape;112;p22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" name="Google Shape;113;p22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4" name="Google Shape;114;p22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2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2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3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9" name="Google Shape;119;p23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0" name="Google Shape;120;p23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23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23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24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6" name="Google Shape;126;p24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4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24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Google Shape;19;p7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" name="Google Shape;20;p7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7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7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7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5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1" name="Google Shape;131;p25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2" name="Google Shape;132;p25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25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4" name="Google Shape;134;p25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6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7" name="Google Shape;137;p26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8" name="Google Shape;138;p26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26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0" name="Google Shape;140;p26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3" name="Google Shape;143;p27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44" name="Google Shape;144;p27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27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6" name="Google Shape;146;p27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7" name="Google Shape;147;p27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27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9" name="Google Shape;149;p27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27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27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27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27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6" name="Google Shape;156;p28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57" name="Google Shape;157;p28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8" name="Google Shape;158;p28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9" name="Google Shape;159;p28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0" name="Google Shape;160;p28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28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28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28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28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28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28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29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70" name="Google Shape;170;p29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29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2" name="Google Shape;172;p29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3" name="Google Shape;173;p29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29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29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29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29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29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29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0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2" name="Google Shape;182;p30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83" name="Google Shape;183;p30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30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5" name="Google Shape;185;p30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6" name="Google Shape;186;p30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30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30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30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30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30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30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3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p31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1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31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3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p32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2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32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3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Google Shape;211;p33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3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33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4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34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4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Google Shape;218;p34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4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34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6" name="Google Shape;26;p8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" name="Google Shape;27;p8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8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8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9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9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10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94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7" name="Google Shape;47;p12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Google Shape;48;p12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9" name="Google Shape;49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13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3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14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4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"/>
          <p:cNvSpPr txBox="1">
            <a:spLocks noGrp="1"/>
          </p:cNvSpPr>
          <p:nvPr>
            <p:ph type="body" idx="1"/>
          </p:nvPr>
        </p:nvSpPr>
        <p:spPr>
          <a:xfrm>
            <a:off x="1922046" y="1200840"/>
            <a:ext cx="8347907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</a:pPr>
            <a:r>
              <a:rPr lang="es-ES_tradnl" sz="3200" dirty="0"/>
              <a:t>
Módulo 4.1 –Facilitar la capacitación</a:t>
            </a:r>
          </a:p>
        </p:txBody>
      </p:sp>
      <p:sp>
        <p:nvSpPr>
          <p:cNvPr id="227" name="Google Shape;227;p1"/>
          <p:cNvSpPr txBox="1">
            <a:spLocks noGrp="1"/>
          </p:cNvSpPr>
          <p:nvPr>
            <p:ph type="body" idx="2"/>
          </p:nvPr>
        </p:nvSpPr>
        <p:spPr>
          <a:xfrm>
            <a:off x="2095712" y="3003185"/>
            <a:ext cx="8683625" cy="179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>
              <a:spcBef>
                <a:spcPts val="0"/>
              </a:spcBef>
              <a:buSzPts val="1800"/>
            </a:pPr>
            <a:r>
              <a:rPr lang="es-ES_tradnl" sz="18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Al final de la sesión, los participantes podrán:</a:t>
            </a:r>
            <a:br>
              <a:rPr lang="es-ES_tradnl" sz="18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</a:br>
            <a:r>
              <a:rPr lang="es-ES_tradnl" sz="18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
</a:t>
            </a:r>
          </a:p>
          <a:p>
            <a:pPr marL="285750" lvl="0" indent="-285750" algn="l">
              <a:spcBef>
                <a:spcPts val="0"/>
              </a:spcBef>
              <a:buSzPts val="1800"/>
              <a:buFont typeface="Arial" panose="020B0604020202020204" pitchFamily="34" charset="0"/>
              <a:buChar char="•"/>
            </a:pPr>
            <a:r>
              <a:rPr lang="es-ES_tradnl" sz="18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Enumerar los desafíos asociados con la impartición de capacitación</a:t>
            </a:r>
            <a:br>
              <a:rPr lang="es-ES_tradnl" sz="18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</a:br>
            <a:r>
              <a:rPr lang="es-ES_tradnl" sz="18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
Identificar estrategias para mitigar los desafíos para facilitar la capacitación</a:t>
            </a:r>
            <a:endParaRPr lang="es-ES_tradnl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F3B168-E579-02C1-AA1C-5C7B34EB3C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3983" y="5033320"/>
            <a:ext cx="4573380" cy="173711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"/>
          <p:cNvSpPr txBox="1">
            <a:spLocks noGrp="1"/>
          </p:cNvSpPr>
          <p:nvPr>
            <p:ph type="title"/>
          </p:nvPr>
        </p:nvSpPr>
        <p:spPr>
          <a:xfrm>
            <a:off x="715863" y="585008"/>
            <a:ext cx="10515600" cy="101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Clr>
                <a:srgbClr val="97467D"/>
              </a:buClr>
            </a:pPr>
            <a:r>
              <a:rPr lang="es-ES_tradnl" dirty="0">
                <a:solidFill>
                  <a:srgbClr val="97467D"/>
                </a:solidFill>
              </a:rPr>
              <a:t>Compartir experiencias</a:t>
            </a:r>
            <a:endParaRPr lang="es-ES_tradnl" dirty="0">
              <a:solidFill>
                <a:srgbClr val="7030A0"/>
              </a:solidFill>
            </a:endParaRPr>
          </a:p>
        </p:txBody>
      </p:sp>
      <p:sp>
        <p:nvSpPr>
          <p:cNvPr id="234" name="Google Shape;234;p3"/>
          <p:cNvSpPr/>
          <p:nvPr/>
        </p:nvSpPr>
        <p:spPr>
          <a:xfrm>
            <a:off x="994159" y="2090192"/>
            <a:ext cx="10515600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81000">
              <a:buClr>
                <a:schemeClr val="accent1"/>
              </a:buClr>
              <a:buSzPct val="65000"/>
              <a:buFont typeface="Calibri"/>
              <a:buChar char="●"/>
            </a:pPr>
            <a:r>
              <a:rPr lang="es-ES_tradnl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Selecciona un desafío del tablero
Describe un momento en el que hayas experimentado esto:
¿¿Qué pasó?
¿Cómo se sintió?
¿Por qué fue un desafío?
¿Qué hiciste?
¿Qué aprendiste?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"/>
          <p:cNvSpPr txBox="1">
            <a:spLocks noGrp="1"/>
          </p:cNvSpPr>
          <p:nvPr>
            <p:ph type="title"/>
          </p:nvPr>
        </p:nvSpPr>
        <p:spPr>
          <a:xfrm>
            <a:off x="779849" y="692372"/>
            <a:ext cx="7777163" cy="72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Clr>
                <a:srgbClr val="97467D"/>
              </a:buClr>
            </a:pPr>
            <a:r>
              <a:rPr lang="es-ES_tradnl" dirty="0">
                <a:solidFill>
                  <a:srgbClr val="97467D"/>
                </a:solidFill>
              </a:rPr>
              <a:t>Escenarios</a:t>
            </a:r>
            <a:endParaRPr lang="es-ES_tradnl" dirty="0"/>
          </a:p>
        </p:txBody>
      </p:sp>
      <p:sp>
        <p:nvSpPr>
          <p:cNvPr id="240" name="Google Shape;240;p4"/>
          <p:cNvSpPr txBox="1"/>
          <p:nvPr/>
        </p:nvSpPr>
        <p:spPr>
          <a:xfrm>
            <a:off x="779849" y="1916832"/>
            <a:ext cx="8229600" cy="151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s-ES_tradnl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 el escenario y analice:
¿Qué es lo peor que podrías hacer?
¿Qué acciones tomarías realmente?</a:t>
            </a:r>
          </a:p>
        </p:txBody>
      </p:sp>
      <p:pic>
        <p:nvPicPr>
          <p:cNvPr id="241" name="Google Shape;241;p4" descr="Help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82041" y="518101"/>
            <a:ext cx="1069268" cy="1069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82041" y="2134509"/>
            <a:ext cx="1109779" cy="1076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4" descr="Lightbulb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18403" y="3899686"/>
            <a:ext cx="2237054" cy="22370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111</Words>
  <Application>Microsoft Macintosh PowerPoint</Application>
  <PresentationFormat>Widescreen</PresentationFormat>
  <Paragraphs>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Helvetica Neue</vt:lpstr>
      <vt:lpstr>Calibri</vt:lpstr>
      <vt:lpstr>Arial</vt:lpstr>
      <vt:lpstr>Office Theme</vt:lpstr>
      <vt:lpstr>PowerPoint Presentation</vt:lpstr>
      <vt:lpstr>Compartir experiencias</vt:lpstr>
      <vt:lpstr>Escenarios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Fitzgerald</dc:creator>
  <cp:lastModifiedBy>Kyra Loat</cp:lastModifiedBy>
  <cp:revision>3</cp:revision>
  <dcterms:created xsi:type="dcterms:W3CDTF">2017-12-20T18:51:03Z</dcterms:created>
  <dcterms:modified xsi:type="dcterms:W3CDTF">2026-05-20T20:12:45Z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154100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